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f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f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13599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0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3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603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97430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6032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0512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01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406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14636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2763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F6F6C16-2071-4772-8B4A-49A43854828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663F099-7FBB-4B80-8625-347739F0DF2D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3196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ISqDoFKGeU" TargetMode="External"/><Relationship Id="rId2" Type="http://schemas.openxmlformats.org/officeDocument/2006/relationships/hyperlink" Target="https://www.youtube.com/watch?v=Ot-59iFD64s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6C2CC-5CA5-4547-B4B4-0E83C6D0B1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VISÃO DE CONCEITO</a:t>
            </a:r>
          </a:p>
        </p:txBody>
      </p:sp>
    </p:spTree>
    <p:extLst>
      <p:ext uri="{BB962C8B-B14F-4D97-AF65-F5344CB8AC3E}">
        <p14:creationId xmlns:p14="http://schemas.microsoft.com/office/powerpoint/2010/main" val="1792815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4287DD18-85C6-4737-AFDC-10938041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271" y="468085"/>
            <a:ext cx="6271986" cy="1012372"/>
          </a:xfrm>
        </p:spPr>
        <p:txBody>
          <a:bodyPr/>
          <a:lstStyle/>
          <a:p>
            <a:r>
              <a:rPr lang="pt-BR" dirty="0"/>
              <a:t>Diferenciais</a:t>
            </a:r>
          </a:p>
        </p:txBody>
      </p:sp>
      <p:sp>
        <p:nvSpPr>
          <p:cNvPr id="6" name="Espaço Reservado para Texto 3">
            <a:extLst>
              <a:ext uri="{FF2B5EF4-FFF2-40B4-BE49-F238E27FC236}">
                <a16:creationId xmlns:a16="http://schemas.microsoft.com/office/drawing/2014/main" id="{1981290D-29FA-4E57-AE7C-27B71E5B2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73271" y="1480458"/>
            <a:ext cx="6271986" cy="513805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/>
              <a:t>Mecânicas simples</a:t>
            </a:r>
            <a:endParaRPr lang="pt-BR" sz="2000" b="1" i="1" dirty="0"/>
          </a:p>
          <a:p>
            <a:pPr algn="just"/>
            <a:r>
              <a:rPr lang="pt-BR" sz="2000" b="1" i="1" dirty="0"/>
              <a:t>	</a:t>
            </a:r>
            <a:r>
              <a:rPr lang="pt-BR" sz="1600" i="0" dirty="0"/>
              <a:t>Tanto a movimentação pelo mundo quanto o combate são feitos de forma simples de aprender, toda a interação do jogador com o jogo pode ser feita apenas com um dedo.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/>
              <a:t>Libras e Acessibilidade</a:t>
            </a:r>
            <a:r>
              <a:rPr lang="pt-BR" sz="2000" b="1" i="1" dirty="0"/>
              <a:t>	</a:t>
            </a:r>
          </a:p>
          <a:p>
            <a:pPr algn="just"/>
            <a:r>
              <a:rPr lang="pt-BR" sz="2000" b="1" i="1" dirty="0"/>
              <a:t>	</a:t>
            </a:r>
            <a:r>
              <a:rPr lang="pt-BR" dirty="0" err="1"/>
              <a:t>Acanno</a:t>
            </a:r>
            <a:r>
              <a:rPr lang="pt-BR" dirty="0"/>
              <a:t> tem um grande diferencial: ele possui tradução para Libras, todas as interações com o ambiente do jogo mostram uma caixa de mensagem com Libras e o texto em português, perfeito para o ensino pois além de ser divertido (instigando o jogador a continuar) ele ensina a Língua de Sinais e como ela muda dependendo do contexto da frase em que ela se aplica.</a:t>
            </a:r>
          </a:p>
          <a:p>
            <a:pPr algn="just"/>
            <a:r>
              <a:rPr lang="pt-BR" dirty="0"/>
              <a:t>	O jogo também conta com um forte aspecto de acessibilidade, trazendo não apenas quem deseja a aprender, mas quem já domina e deseja uma experiência totalmente nova</a:t>
            </a:r>
          </a:p>
        </p:txBody>
      </p:sp>
      <p:pic>
        <p:nvPicPr>
          <p:cNvPr id="5122" name="Picture 2" descr="Libras">
            <a:extLst>
              <a:ext uri="{FF2B5EF4-FFF2-40B4-BE49-F238E27FC236}">
                <a16:creationId xmlns:a16="http://schemas.microsoft.com/office/drawing/2014/main" id="{275AD1C9-FF01-43F5-A6BA-6D4B6CB99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38"/>
          <a:stretch/>
        </p:blipFill>
        <p:spPr bwMode="auto">
          <a:xfrm>
            <a:off x="0" y="1"/>
            <a:ext cx="53122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294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F8D82C-AC6D-42A9-A3DC-DCCC98ADD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1735D6-4BDB-4A95-95C9-03F5621B4C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3813627"/>
            <a:ext cx="4447786" cy="3044373"/>
          </a:xfrm>
        </p:spPr>
        <p:txBody>
          <a:bodyPr/>
          <a:lstStyle/>
          <a:p>
            <a:r>
              <a:rPr lang="pt-BR" b="1" dirty="0"/>
              <a:t>Série Final </a:t>
            </a:r>
            <a:r>
              <a:rPr lang="pt-BR" b="1" dirty="0" err="1"/>
              <a:t>Fantasy</a:t>
            </a:r>
            <a:r>
              <a:rPr lang="pt-BR" b="1" dirty="0"/>
              <a:t>:</a:t>
            </a:r>
          </a:p>
          <a:p>
            <a:pPr lvl="1"/>
            <a:r>
              <a:rPr lang="pt-BR" i="0" dirty="0"/>
              <a:t>Estética do jogo</a:t>
            </a:r>
          </a:p>
          <a:p>
            <a:pPr lvl="1"/>
            <a:r>
              <a:rPr lang="pt-BR" i="0" dirty="0"/>
              <a:t>Combate</a:t>
            </a:r>
          </a:p>
          <a:p>
            <a:pPr lvl="1"/>
            <a:endParaRPr lang="pt-BR" i="0" dirty="0"/>
          </a:p>
          <a:p>
            <a:pPr marL="0" indent="0">
              <a:buNone/>
            </a:pPr>
            <a:r>
              <a:rPr lang="pt-BR" dirty="0">
                <a:hlinkClick r:id="rId2"/>
              </a:rPr>
              <a:t>https://www.youtube.com/watch?v=Ot-59iFD64s</a:t>
            </a:r>
            <a:r>
              <a:rPr lang="pt-BR" dirty="0"/>
              <a:t> (Final </a:t>
            </a:r>
            <a:r>
              <a:rPr lang="pt-BR" dirty="0" err="1"/>
              <a:t>Fantasy</a:t>
            </a:r>
            <a:r>
              <a:rPr lang="pt-BR" dirty="0"/>
              <a:t> VI)</a:t>
            </a:r>
            <a:endParaRPr lang="pt-BR" i="0" dirty="0"/>
          </a:p>
          <a:p>
            <a:pPr marL="530352" lvl="1" indent="0">
              <a:buNone/>
            </a:pPr>
            <a:endParaRPr lang="pt-BR" i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D89A00-6762-48B5-A61F-16BE366C4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72166" y="3813626"/>
            <a:ext cx="4447786" cy="3044374"/>
          </a:xfrm>
        </p:spPr>
        <p:txBody>
          <a:bodyPr/>
          <a:lstStyle/>
          <a:p>
            <a:r>
              <a:rPr lang="pt-BR" b="1" dirty="0" err="1"/>
              <a:t>Chrono</a:t>
            </a:r>
            <a:r>
              <a:rPr lang="pt-BR" b="1" dirty="0"/>
              <a:t> Trigger</a:t>
            </a:r>
          </a:p>
          <a:p>
            <a:pPr lvl="1"/>
            <a:r>
              <a:rPr lang="pt-BR" i="0" dirty="0"/>
              <a:t>Inspiração para a história</a:t>
            </a:r>
          </a:p>
          <a:p>
            <a:pPr lvl="1"/>
            <a:r>
              <a:rPr lang="pt-BR" i="0" dirty="0"/>
              <a:t>Decoração do ambiente</a:t>
            </a:r>
          </a:p>
          <a:p>
            <a:pPr lvl="1"/>
            <a:endParaRPr lang="pt-BR" i="0" dirty="0"/>
          </a:p>
          <a:p>
            <a:pPr marL="0" indent="0">
              <a:buNone/>
            </a:pPr>
            <a:r>
              <a:rPr lang="pt-BR" dirty="0">
                <a:hlinkClick r:id="rId3"/>
              </a:rPr>
              <a:t>https://www.youtube.com/watch?v=-ISqDoFKGeU</a:t>
            </a:r>
            <a:r>
              <a:rPr lang="pt-BR" dirty="0"/>
              <a:t>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83B47C2-1A64-4292-9F05-42AB38616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039836"/>
            <a:ext cx="3795486" cy="1100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44103E1-9345-412C-B518-FBF1C3CA35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768" y="1491342"/>
            <a:ext cx="4141410" cy="232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69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9A0AF-507C-4971-836F-649C47014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Mecânicias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2782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BFF254-EBD7-4524-A8B1-9A2407AB4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Mundo do jogo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AE4FC7-B451-4477-ABA0-7C51186FA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1485900"/>
          </a:xfrm>
        </p:spPr>
        <p:txBody>
          <a:bodyPr/>
          <a:lstStyle/>
          <a:p>
            <a:r>
              <a:rPr lang="pt-BR" b="1" dirty="0"/>
              <a:t>Descrição técnica</a:t>
            </a:r>
          </a:p>
          <a:p>
            <a:pPr lvl="1" algn="just"/>
            <a:r>
              <a:rPr lang="pt-BR" sz="1600" i="0" dirty="0" err="1"/>
              <a:t>Acanno</a:t>
            </a:r>
            <a:r>
              <a:rPr lang="pt-BR" sz="1600" i="0" dirty="0"/>
              <a:t> é um jogo de RPG com visão aérea onde o jogador seguirá pelo mundo, derrotando inimigos e evoluindo seu personagem através de pontos de XP ganhos em cada partida, o jogo possui um visual retrô, </a:t>
            </a:r>
            <a:r>
              <a:rPr lang="pt-BR" sz="1600" i="0" dirty="0" err="1"/>
              <a:t>pixelado</a:t>
            </a:r>
            <a:r>
              <a:rPr lang="pt-BR" sz="1600" i="0" dirty="0"/>
              <a:t>, como os jogos 2D antigos.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4C4282F-A0AA-4F24-975B-A911CB0A2BE5}"/>
              </a:ext>
            </a:extLst>
          </p:cNvPr>
          <p:cNvSpPr/>
          <p:nvPr/>
        </p:nvSpPr>
        <p:spPr>
          <a:xfrm>
            <a:off x="708338" y="3429000"/>
            <a:ext cx="11483662" cy="3429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170" name="Picture 2" descr="Trophy Icon | Metro Raster Sport Iconset | Icons-Land">
            <a:extLst>
              <a:ext uri="{FF2B5EF4-FFF2-40B4-BE49-F238E27FC236}">
                <a16:creationId xmlns:a16="http://schemas.microsoft.com/office/drawing/2014/main" id="{F3FD8D95-7AF6-4BD2-B9F7-42A753CCC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544" y="3962400"/>
            <a:ext cx="16383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keleton Svg Png Icon - Skull And Crossbones Death Clipart - Full ...">
            <a:extLst>
              <a:ext uri="{FF2B5EF4-FFF2-40B4-BE49-F238E27FC236}">
                <a16:creationId xmlns:a16="http://schemas.microsoft.com/office/drawing/2014/main" id="{E8A80E2C-5F97-4E20-87E5-69BA8A5DA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955" y="3962400"/>
            <a:ext cx="1634887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Rules Icon - Free Download, PNG and Vector">
            <a:extLst>
              <a:ext uri="{FF2B5EF4-FFF2-40B4-BE49-F238E27FC236}">
                <a16:creationId xmlns:a16="http://schemas.microsoft.com/office/drawing/2014/main" id="{AB747219-1AEC-40F5-BB5B-E7EA72460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953" y="3962400"/>
            <a:ext cx="16383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E7EEDCD-D1E7-4E09-86A0-568454E5718B}"/>
              </a:ext>
            </a:extLst>
          </p:cNvPr>
          <p:cNvSpPr txBox="1"/>
          <p:nvPr/>
        </p:nvSpPr>
        <p:spPr>
          <a:xfrm>
            <a:off x="1883455" y="5715684"/>
            <a:ext cx="2022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Vitória: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Vencer o boss final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5A10DB5-6D45-42D8-9FBE-88F520FDE622}"/>
              </a:ext>
            </a:extLst>
          </p:cNvPr>
          <p:cNvSpPr txBox="1"/>
          <p:nvPr/>
        </p:nvSpPr>
        <p:spPr>
          <a:xfrm>
            <a:off x="4996622" y="5715683"/>
            <a:ext cx="2619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Derrota: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Personagens derrotados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74E5640-9050-4D44-AE24-6F3744B81593}"/>
              </a:ext>
            </a:extLst>
          </p:cNvPr>
          <p:cNvSpPr txBox="1"/>
          <p:nvPr/>
        </p:nvSpPr>
        <p:spPr>
          <a:xfrm>
            <a:off x="8072241" y="5715683"/>
            <a:ext cx="3292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Regra do jogo: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Derrotar o Boss antes de perder</a:t>
            </a:r>
          </a:p>
        </p:txBody>
      </p:sp>
    </p:spTree>
    <p:extLst>
      <p:ext uri="{BB962C8B-B14F-4D97-AF65-F5344CB8AC3E}">
        <p14:creationId xmlns:p14="http://schemas.microsoft.com/office/powerpoint/2010/main" val="565620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C2DDA-F740-4278-90EF-F06A41EF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179CC6-31E6-4F9E-A1D4-DFBD7DC22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9" b="89989" l="503" r="89950">
                        <a14:foregroundMark x1="3434" y1="39708" x2="6449" y2="61867"/>
                        <a14:foregroundMark x1="6449" y1="61867" x2="3853" y2="81327"/>
                        <a14:foregroundMark x1="419" y1="76940" x2="503" y2="41732"/>
                        <a14:foregroundMark x1="503" y1="41732" x2="586" y2="41507"/>
                        <a14:backgroundMark x1="81407" y1="81327" x2="76549" y2="67379"/>
                        <a14:backgroundMark x1="76549" y1="67379" x2="75293" y2="55793"/>
                        <a14:backgroundMark x1="75293" y1="55793" x2="79062" y2="45444"/>
                        <a14:backgroundMark x1="79062" y1="45444" x2="78392" y2="34083"/>
                        <a14:backgroundMark x1="78392" y1="34083" x2="67420" y2="33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985" y="664920"/>
            <a:ext cx="8317815" cy="619308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24A48BF-673E-490F-9DEF-C19007B89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830" y="2911474"/>
            <a:ext cx="5328731" cy="299465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F315D69-CF72-4418-A23E-79ABE5C201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9" b="97300" l="9883" r="95645">
                        <a14:foregroundMark x1="78224" y1="91564" x2="85762" y2="96625"/>
                        <a14:foregroundMark x1="85762" y1="96625" x2="92714" y2="89764"/>
                        <a14:foregroundMark x1="92714" y1="89764" x2="92379" y2="55006"/>
                        <a14:foregroundMark x1="96147" y1="95951" x2="84757" y2="99775"/>
                        <a14:foregroundMark x1="84757" y1="99775" x2="93216" y2="95501"/>
                        <a14:foregroundMark x1="93216" y1="95501" x2="95645" y2="97300"/>
                        <a14:backgroundMark x1="10134" y1="20135" x2="17504" y2="78178"/>
                        <a14:backgroundMark x1="17504" y1="78178" x2="25796" y2="22947"/>
                        <a14:backgroundMark x1="25796" y1="22947" x2="30402" y2="88301"/>
                        <a14:backgroundMark x1="30402" y1="88301" x2="26801" y2="61530"/>
                        <a14:backgroundMark x1="26801" y1="61530" x2="19347" y2="85489"/>
                        <a14:backgroundMark x1="19347" y1="85489" x2="13819" y2="67154"/>
                        <a14:backgroundMark x1="13819" y1="67154" x2="21441" y2="39708"/>
                        <a14:backgroundMark x1="21441" y1="39708" x2="28559" y2="50394"/>
                        <a14:backgroundMark x1="28559" y1="50394" x2="29816" y2="67604"/>
                        <a14:backgroundMark x1="29816" y1="67604" x2="36348" y2="23510"/>
                        <a14:backgroundMark x1="36348" y1="23510" x2="44305" y2="52193"/>
                        <a14:backgroundMark x1="44305" y1="52193" x2="45980" y2="86389"/>
                        <a14:backgroundMark x1="45980" y1="86389" x2="43049" y2="56018"/>
                        <a14:backgroundMark x1="43049" y1="56018" x2="45059" y2="41395"/>
                        <a14:backgroundMark x1="45059" y1="41395" x2="53183" y2="83465"/>
                        <a14:backgroundMark x1="53183" y1="83465" x2="55528" y2="31946"/>
                        <a14:backgroundMark x1="55528" y1="31946" x2="62228" y2="77728"/>
                        <a14:backgroundMark x1="62228" y1="77728" x2="61474" y2="49044"/>
                        <a14:backgroundMark x1="61474" y1="49044" x2="61558" y2="89764"/>
                        <a14:backgroundMark x1="61558" y1="89764" x2="65745" y2="79865"/>
                        <a14:backgroundMark x1="65745" y1="79865" x2="65745" y2="79865"/>
                        <a14:backgroundMark x1="55444" y1="37458" x2="64154" y2="37458"/>
                        <a14:backgroundMark x1="64154" y1="37458" x2="70603" y2="44657"/>
                        <a14:backgroundMark x1="70603" y1="44657" x2="69849" y2="78853"/>
                        <a14:backgroundMark x1="69849" y1="78853" x2="64154" y2="87852"/>
                        <a14:backgroundMark x1="64154" y1="87852" x2="64154" y2="87852"/>
                        <a14:backgroundMark x1="63484" y1="37458" x2="71441" y2="41282"/>
                        <a14:backgroundMark x1="71441" y1="41282" x2="71357" y2="45332"/>
                        <a14:backgroundMark x1="70854" y1="37458" x2="48074" y2="37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03"/>
          <a:stretch/>
        </p:blipFill>
        <p:spPr>
          <a:xfrm>
            <a:off x="7912100" y="664920"/>
            <a:ext cx="3060700" cy="6193080"/>
          </a:xfrm>
          <a:prstGeom prst="rect">
            <a:avLst/>
          </a:prstGeom>
        </p:spPr>
      </p:pic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B424BFB7-33F4-4E80-B029-A399E87F4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8415"/>
            <a:ext cx="9601200" cy="1166570"/>
          </a:xfrm>
        </p:spPr>
        <p:txBody>
          <a:bodyPr/>
          <a:lstStyle/>
          <a:p>
            <a:r>
              <a:rPr lang="pt-BR" b="1" dirty="0"/>
              <a:t>Mundo aberto</a:t>
            </a:r>
          </a:p>
          <a:p>
            <a:pPr lvl="1" algn="just"/>
            <a:r>
              <a:rPr lang="pt-BR" sz="1600" i="0" dirty="0"/>
              <a:t>Movimentação se dá interagindo com a tela, tocando aonde você deseja ir ou interagir</a:t>
            </a:r>
          </a:p>
          <a:p>
            <a:pPr lvl="1" algn="just"/>
            <a:r>
              <a:rPr lang="pt-BR" sz="1600" i="0" dirty="0"/>
              <a:t>Mantendo pressionado o personagem mantém a movimentação</a:t>
            </a:r>
          </a:p>
        </p:txBody>
      </p:sp>
    </p:spTree>
    <p:extLst>
      <p:ext uri="{BB962C8B-B14F-4D97-AF65-F5344CB8AC3E}">
        <p14:creationId xmlns:p14="http://schemas.microsoft.com/office/powerpoint/2010/main" val="2748062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C2DDA-F740-4278-90EF-F06A41EF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179CC6-31E6-4F9E-A1D4-DFBD7DC22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9" b="89989" l="503" r="89950">
                        <a14:foregroundMark x1="3434" y1="39708" x2="6449" y2="61867"/>
                        <a14:foregroundMark x1="6449" y1="61867" x2="3853" y2="81327"/>
                        <a14:foregroundMark x1="419" y1="76940" x2="503" y2="41732"/>
                        <a14:foregroundMark x1="503" y1="41732" x2="586" y2="41507"/>
                        <a14:backgroundMark x1="81407" y1="81327" x2="76549" y2="67379"/>
                        <a14:backgroundMark x1="76549" y1="67379" x2="75293" y2="55793"/>
                        <a14:backgroundMark x1="75293" y1="55793" x2="79062" y2="45444"/>
                        <a14:backgroundMark x1="79062" y1="45444" x2="78392" y2="34083"/>
                        <a14:backgroundMark x1="78392" y1="34083" x2="67420" y2="33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985" y="664920"/>
            <a:ext cx="8317815" cy="6193080"/>
          </a:xfrm>
          <a:prstGeom prst="rect">
            <a:avLst/>
          </a:prstGeom>
        </p:spPr>
      </p:pic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B424BFB7-33F4-4E80-B029-A399E87F4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8415"/>
            <a:ext cx="9601200" cy="1166570"/>
          </a:xfrm>
        </p:spPr>
        <p:txBody>
          <a:bodyPr/>
          <a:lstStyle/>
          <a:p>
            <a:r>
              <a:rPr lang="pt-BR" b="1" dirty="0"/>
              <a:t>Interação</a:t>
            </a:r>
          </a:p>
          <a:p>
            <a:pPr lvl="1" algn="just"/>
            <a:r>
              <a:rPr lang="pt-BR" sz="1600" i="0" dirty="0"/>
              <a:t>Passar para a próxima mensagem clicando em qualquer parte da tela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FD965B88-2449-449C-BDF4-53055E2D7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830" y="2911474"/>
            <a:ext cx="5328731" cy="299465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D435285-6B52-4C0A-B320-04D0129821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9" b="97300" l="9883" r="95645">
                        <a14:foregroundMark x1="78224" y1="91564" x2="85762" y2="96625"/>
                        <a14:foregroundMark x1="85762" y1="96625" x2="92714" y2="89764"/>
                        <a14:foregroundMark x1="92714" y1="89764" x2="92379" y2="55006"/>
                        <a14:foregroundMark x1="96147" y1="95951" x2="84757" y2="99775"/>
                        <a14:foregroundMark x1="84757" y1="99775" x2="93216" y2="95501"/>
                        <a14:foregroundMark x1="93216" y1="95501" x2="95645" y2="97300"/>
                        <a14:backgroundMark x1="10134" y1="20135" x2="17504" y2="78178"/>
                        <a14:backgroundMark x1="17504" y1="78178" x2="25796" y2="22947"/>
                        <a14:backgroundMark x1="25796" y1="22947" x2="30402" y2="88301"/>
                        <a14:backgroundMark x1="30402" y1="88301" x2="26801" y2="61530"/>
                        <a14:backgroundMark x1="26801" y1="61530" x2="19347" y2="85489"/>
                        <a14:backgroundMark x1="19347" y1="85489" x2="13819" y2="67154"/>
                        <a14:backgroundMark x1="13819" y1="67154" x2="21441" y2="39708"/>
                        <a14:backgroundMark x1="21441" y1="39708" x2="28559" y2="50394"/>
                        <a14:backgroundMark x1="28559" y1="50394" x2="29816" y2="67604"/>
                        <a14:backgroundMark x1="29816" y1="67604" x2="36348" y2="23510"/>
                        <a14:backgroundMark x1="36348" y1="23510" x2="44305" y2="52193"/>
                        <a14:backgroundMark x1="44305" y1="52193" x2="45980" y2="86389"/>
                        <a14:backgroundMark x1="45980" y1="86389" x2="43049" y2="56018"/>
                        <a14:backgroundMark x1="43049" y1="56018" x2="45059" y2="41395"/>
                        <a14:backgroundMark x1="45059" y1="41395" x2="53183" y2="83465"/>
                        <a14:backgroundMark x1="53183" y1="83465" x2="55528" y2="31946"/>
                        <a14:backgroundMark x1="55528" y1="31946" x2="62228" y2="77728"/>
                        <a14:backgroundMark x1="62228" y1="77728" x2="61474" y2="49044"/>
                        <a14:backgroundMark x1="61474" y1="49044" x2="61558" y2="89764"/>
                        <a14:backgroundMark x1="61558" y1="89764" x2="65745" y2="79865"/>
                        <a14:backgroundMark x1="65745" y1="79865" x2="65745" y2="79865"/>
                        <a14:backgroundMark x1="55444" y1="37458" x2="64154" y2="37458"/>
                        <a14:backgroundMark x1="64154" y1="37458" x2="70603" y2="44657"/>
                        <a14:backgroundMark x1="70603" y1="44657" x2="69849" y2="78853"/>
                        <a14:backgroundMark x1="69849" y1="78853" x2="64154" y2="87852"/>
                        <a14:backgroundMark x1="64154" y1="87852" x2="64154" y2="87852"/>
                        <a14:backgroundMark x1="63484" y1="37458" x2="71441" y2="41282"/>
                        <a14:backgroundMark x1="71441" y1="41282" x2="71357" y2="45332"/>
                        <a14:backgroundMark x1="70854" y1="37458" x2="48074" y2="37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03"/>
          <a:stretch/>
        </p:blipFill>
        <p:spPr>
          <a:xfrm>
            <a:off x="7912100" y="664920"/>
            <a:ext cx="3060700" cy="619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21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C2DDA-F740-4278-90EF-F06A41EF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Controles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B424BFB7-33F4-4E80-B029-A399E87F4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8415"/>
            <a:ext cx="9601200" cy="1166570"/>
          </a:xfrm>
        </p:spPr>
        <p:txBody>
          <a:bodyPr/>
          <a:lstStyle/>
          <a:p>
            <a:r>
              <a:rPr lang="pt-BR" b="1" dirty="0"/>
              <a:t>Combate</a:t>
            </a:r>
            <a:endParaRPr lang="pt-BR" sz="1600" i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E4BD6C5-1EFE-4E6A-8B4F-F01335CCB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63476" y="-109764"/>
            <a:ext cx="4150260" cy="871318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200211A-59B3-4947-AC03-4522FD7BD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092" y="2467091"/>
            <a:ext cx="6130210" cy="3548914"/>
          </a:xfrm>
          <a:prstGeom prst="rect">
            <a:avLst/>
          </a:prstGeom>
        </p:spPr>
      </p:pic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B4FACE96-66BB-4867-A396-75CD8E51D655}"/>
              </a:ext>
            </a:extLst>
          </p:cNvPr>
          <p:cNvCxnSpPr>
            <a:cxnSpLocks/>
          </p:cNvCxnSpPr>
          <p:nvPr/>
        </p:nvCxnSpPr>
        <p:spPr>
          <a:xfrm rot="10800000">
            <a:off x="2527300" y="4178300"/>
            <a:ext cx="2508250" cy="1009650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ctor: Angulado 24">
            <a:extLst>
              <a:ext uri="{FF2B5EF4-FFF2-40B4-BE49-F238E27FC236}">
                <a16:creationId xmlns:a16="http://schemas.microsoft.com/office/drawing/2014/main" id="{9AF83562-0ABF-48C2-9E4B-DFAE5D788C4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40002" y="5365750"/>
            <a:ext cx="2508248" cy="21804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D97E37E-8ABA-41DF-AF8C-631438E69059}"/>
              </a:ext>
            </a:extLst>
          </p:cNvPr>
          <p:cNvSpPr txBox="1"/>
          <p:nvPr/>
        </p:nvSpPr>
        <p:spPr>
          <a:xfrm>
            <a:off x="1422771" y="3657600"/>
            <a:ext cx="97334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Lutar:</a:t>
            </a:r>
          </a:p>
          <a:p>
            <a:pPr algn="ctr"/>
            <a:r>
              <a:rPr lang="pt-BR" sz="1600" dirty="0"/>
              <a:t>Batalhar </a:t>
            </a:r>
          </a:p>
          <a:p>
            <a:pPr algn="ctr"/>
            <a:r>
              <a:rPr lang="pt-BR" sz="1600" dirty="0"/>
              <a:t>contra o </a:t>
            </a:r>
          </a:p>
          <a:p>
            <a:pPr algn="ctr"/>
            <a:r>
              <a:rPr lang="pt-BR" sz="1600" dirty="0"/>
              <a:t>inimigo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C207097-DFC8-45A5-9E24-14EB12308C7F}"/>
              </a:ext>
            </a:extLst>
          </p:cNvPr>
          <p:cNvSpPr txBox="1"/>
          <p:nvPr/>
        </p:nvSpPr>
        <p:spPr>
          <a:xfrm>
            <a:off x="1317549" y="5291407"/>
            <a:ext cx="11837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Fugir: Fugir </a:t>
            </a:r>
          </a:p>
          <a:p>
            <a:pPr algn="ctr"/>
            <a:r>
              <a:rPr lang="pt-BR" sz="1600" dirty="0"/>
              <a:t>da batalha</a:t>
            </a:r>
          </a:p>
        </p:txBody>
      </p:sp>
    </p:spTree>
    <p:extLst>
      <p:ext uri="{BB962C8B-B14F-4D97-AF65-F5344CB8AC3E}">
        <p14:creationId xmlns:p14="http://schemas.microsoft.com/office/powerpoint/2010/main" val="1103154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C2DDA-F740-4278-90EF-F06A41EF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Controles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B424BFB7-33F4-4E80-B029-A399E87F4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8415"/>
            <a:ext cx="9601200" cy="1166570"/>
          </a:xfrm>
        </p:spPr>
        <p:txBody>
          <a:bodyPr/>
          <a:lstStyle/>
          <a:p>
            <a:r>
              <a:rPr lang="pt-BR" b="1" dirty="0"/>
              <a:t>Combate</a:t>
            </a:r>
            <a:endParaRPr lang="pt-BR" sz="1600" i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E4BD6C5-1EFE-4E6A-8B4F-F01335CCB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63476" y="-109764"/>
            <a:ext cx="4150260" cy="871318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BE81165-A16F-498A-A606-32D0F76D6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091" y="2458960"/>
            <a:ext cx="6130211" cy="3548913"/>
          </a:xfrm>
          <a:prstGeom prst="rect">
            <a:avLst/>
          </a:prstGeom>
        </p:spPr>
      </p:pic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F4A10217-F7FA-4B4B-A977-F06B3878DD5F}"/>
              </a:ext>
            </a:extLst>
          </p:cNvPr>
          <p:cNvCxnSpPr>
            <a:cxnSpLocks/>
          </p:cNvCxnSpPr>
          <p:nvPr/>
        </p:nvCxnSpPr>
        <p:spPr>
          <a:xfrm rot="10800000">
            <a:off x="2501336" y="2701468"/>
            <a:ext cx="2534215" cy="248648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: Angulado 9">
            <a:extLst>
              <a:ext uri="{FF2B5EF4-FFF2-40B4-BE49-F238E27FC236}">
                <a16:creationId xmlns:a16="http://schemas.microsoft.com/office/drawing/2014/main" id="{8C5469DE-7C61-40E9-9CE2-6C28FF61EA1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495306" y="5776292"/>
            <a:ext cx="2534214" cy="231579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3369C7B-DC34-4EBF-9AF7-2CD66CAFC320}"/>
              </a:ext>
            </a:extLst>
          </p:cNvPr>
          <p:cNvSpPr txBox="1"/>
          <p:nvPr/>
        </p:nvSpPr>
        <p:spPr>
          <a:xfrm>
            <a:off x="1323576" y="2171699"/>
            <a:ext cx="11717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Atacar</a:t>
            </a:r>
          </a:p>
          <a:p>
            <a:pPr algn="ctr"/>
            <a:r>
              <a:rPr lang="pt-BR" sz="1600" dirty="0"/>
              <a:t>usando </a:t>
            </a:r>
          </a:p>
          <a:p>
            <a:pPr algn="ctr"/>
            <a:r>
              <a:rPr lang="pt-BR" sz="1600" dirty="0"/>
              <a:t>um ataque </a:t>
            </a:r>
          </a:p>
          <a:p>
            <a:pPr algn="ctr"/>
            <a:r>
              <a:rPr lang="pt-BR" sz="1600" dirty="0"/>
              <a:t>normal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55423FD-2EA5-4487-BA99-EBA28D621559}"/>
              </a:ext>
            </a:extLst>
          </p:cNvPr>
          <p:cNvSpPr txBox="1"/>
          <p:nvPr/>
        </p:nvSpPr>
        <p:spPr>
          <a:xfrm>
            <a:off x="1451813" y="5715485"/>
            <a:ext cx="909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Usar um</a:t>
            </a:r>
          </a:p>
          <a:p>
            <a:pPr algn="ctr"/>
            <a:r>
              <a:rPr lang="pt-BR" sz="1600" dirty="0"/>
              <a:t>Item</a:t>
            </a:r>
          </a:p>
        </p:txBody>
      </p:sp>
      <p:cxnSp>
        <p:nvCxnSpPr>
          <p:cNvPr id="15" name="Conector: Angulado 14">
            <a:extLst>
              <a:ext uri="{FF2B5EF4-FFF2-40B4-BE49-F238E27FC236}">
                <a16:creationId xmlns:a16="http://schemas.microsoft.com/office/drawing/2014/main" id="{3E9326F5-7F06-42C4-9244-1B7ED4A42D07}"/>
              </a:ext>
            </a:extLst>
          </p:cNvPr>
          <p:cNvCxnSpPr>
            <a:cxnSpLocks/>
          </p:cNvCxnSpPr>
          <p:nvPr/>
        </p:nvCxnSpPr>
        <p:spPr>
          <a:xfrm rot="10800000">
            <a:off x="2495307" y="4853940"/>
            <a:ext cx="2540245" cy="729090"/>
          </a:xfrm>
          <a:prstGeom prst="bentConnector3">
            <a:avLst>
              <a:gd name="adj1" fmla="val 68898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499342-09DD-48E8-9429-CF1A0D2EEB64}"/>
              </a:ext>
            </a:extLst>
          </p:cNvPr>
          <p:cNvSpPr txBox="1"/>
          <p:nvPr/>
        </p:nvSpPr>
        <p:spPr>
          <a:xfrm>
            <a:off x="1350215" y="4438025"/>
            <a:ext cx="1112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Defender</a:t>
            </a:r>
          </a:p>
          <a:p>
            <a:pPr algn="ctr"/>
            <a:r>
              <a:rPr lang="pt-BR" sz="1600" dirty="0"/>
              <a:t>do ataque </a:t>
            </a:r>
          </a:p>
          <a:p>
            <a:pPr algn="ctr"/>
            <a:r>
              <a:rPr lang="pt-BR" sz="1600" dirty="0"/>
              <a:t>do inimigo</a:t>
            </a:r>
          </a:p>
        </p:txBody>
      </p:sp>
      <p:cxnSp>
        <p:nvCxnSpPr>
          <p:cNvPr id="19" name="Conector: Angulado 18">
            <a:extLst>
              <a:ext uri="{FF2B5EF4-FFF2-40B4-BE49-F238E27FC236}">
                <a16:creationId xmlns:a16="http://schemas.microsoft.com/office/drawing/2014/main" id="{09B701DA-A5E1-42F2-A045-FB9D7FC5C7FE}"/>
              </a:ext>
            </a:extLst>
          </p:cNvPr>
          <p:cNvCxnSpPr>
            <a:cxnSpLocks/>
          </p:cNvCxnSpPr>
          <p:nvPr/>
        </p:nvCxnSpPr>
        <p:spPr>
          <a:xfrm rot="10800000">
            <a:off x="2465650" y="3778685"/>
            <a:ext cx="2569902" cy="1615984"/>
          </a:xfrm>
          <a:prstGeom prst="bentConnector3">
            <a:avLst>
              <a:gd name="adj1" fmla="val 58006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9A52E30-7F94-4114-A2A4-69E33AC9F12F}"/>
              </a:ext>
            </a:extLst>
          </p:cNvPr>
          <p:cNvSpPr txBox="1"/>
          <p:nvPr/>
        </p:nvSpPr>
        <p:spPr>
          <a:xfrm>
            <a:off x="1329187" y="3360808"/>
            <a:ext cx="11544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Atacar</a:t>
            </a:r>
          </a:p>
          <a:p>
            <a:pPr algn="ctr"/>
            <a:r>
              <a:rPr lang="pt-BR" sz="1600" dirty="0"/>
              <a:t>usando</a:t>
            </a:r>
          </a:p>
          <a:p>
            <a:pPr algn="ctr"/>
            <a:r>
              <a:rPr lang="pt-BR" sz="1600" dirty="0"/>
              <a:t>uma magia</a:t>
            </a:r>
          </a:p>
        </p:txBody>
      </p:sp>
      <p:cxnSp>
        <p:nvCxnSpPr>
          <p:cNvPr id="29" name="Conector: Angulado 28">
            <a:extLst>
              <a:ext uri="{FF2B5EF4-FFF2-40B4-BE49-F238E27FC236}">
                <a16:creationId xmlns:a16="http://schemas.microsoft.com/office/drawing/2014/main" id="{CE4EF6C9-30D3-4DE0-A710-70AADC94337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43623" y="1904681"/>
            <a:ext cx="1423985" cy="1008700"/>
          </a:xfrm>
          <a:prstGeom prst="bentConnector3">
            <a:avLst>
              <a:gd name="adj1" fmla="val 7351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1426228-09A0-4046-9E21-303E9FB26A08}"/>
              </a:ext>
            </a:extLst>
          </p:cNvPr>
          <p:cNvSpPr txBox="1"/>
          <p:nvPr/>
        </p:nvSpPr>
        <p:spPr>
          <a:xfrm>
            <a:off x="9036326" y="1197906"/>
            <a:ext cx="28298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Voltar ao comandos anteriores</a:t>
            </a:r>
          </a:p>
        </p:txBody>
      </p:sp>
    </p:spTree>
    <p:extLst>
      <p:ext uri="{BB962C8B-B14F-4D97-AF65-F5344CB8AC3E}">
        <p14:creationId xmlns:p14="http://schemas.microsoft.com/office/powerpoint/2010/main" val="2512075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C2DDA-F740-4278-90EF-F06A41EF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Controles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B424BFB7-33F4-4E80-B029-A399E87F4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8415"/>
            <a:ext cx="9601200" cy="1166570"/>
          </a:xfrm>
        </p:spPr>
        <p:txBody>
          <a:bodyPr/>
          <a:lstStyle/>
          <a:p>
            <a:r>
              <a:rPr lang="pt-BR" b="1" dirty="0"/>
              <a:t>Combate</a:t>
            </a:r>
            <a:endParaRPr lang="pt-BR" sz="1600" i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E4BD6C5-1EFE-4E6A-8B4F-F01335CCB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63476" y="-109764"/>
            <a:ext cx="4150260" cy="871318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EBABD05-FA4C-42AF-B07D-07A7AB8C3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092" y="2467089"/>
            <a:ext cx="6130210" cy="3548915"/>
          </a:xfrm>
          <a:prstGeom prst="rect">
            <a:avLst/>
          </a:prstGeom>
        </p:spPr>
      </p:pic>
      <p:cxnSp>
        <p:nvCxnSpPr>
          <p:cNvPr id="13" name="Conector: Angulado 12">
            <a:extLst>
              <a:ext uri="{FF2B5EF4-FFF2-40B4-BE49-F238E27FC236}">
                <a16:creationId xmlns:a16="http://schemas.microsoft.com/office/drawing/2014/main" id="{255CF310-582C-44FA-AE97-474B14674AFE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43623" y="1904681"/>
            <a:ext cx="1423985" cy="1008700"/>
          </a:xfrm>
          <a:prstGeom prst="bentConnector3">
            <a:avLst>
              <a:gd name="adj1" fmla="val 7351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09AC94C-1CCD-4335-9828-1047BED4D26E}"/>
              </a:ext>
            </a:extLst>
          </p:cNvPr>
          <p:cNvSpPr txBox="1"/>
          <p:nvPr/>
        </p:nvSpPr>
        <p:spPr>
          <a:xfrm>
            <a:off x="9036326" y="1197906"/>
            <a:ext cx="28298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Voltar ao comandos anteriores</a:t>
            </a:r>
          </a:p>
        </p:txBody>
      </p:sp>
      <p:cxnSp>
        <p:nvCxnSpPr>
          <p:cNvPr id="15" name="Conector: Angulado 14">
            <a:extLst>
              <a:ext uri="{FF2B5EF4-FFF2-40B4-BE49-F238E27FC236}">
                <a16:creationId xmlns:a16="http://schemas.microsoft.com/office/drawing/2014/main" id="{E7FB8986-B9D7-44EF-8AF1-E3CF1AA94AF6}"/>
              </a:ext>
            </a:extLst>
          </p:cNvPr>
          <p:cNvCxnSpPr>
            <a:cxnSpLocks/>
          </p:cNvCxnSpPr>
          <p:nvPr/>
        </p:nvCxnSpPr>
        <p:spPr>
          <a:xfrm rot="10800000">
            <a:off x="3322749" y="4494728"/>
            <a:ext cx="2837600" cy="691025"/>
          </a:xfrm>
          <a:prstGeom prst="bentConnector3">
            <a:avLst>
              <a:gd name="adj1" fmla="val 16868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6F46C81-252E-40E0-A7C3-A5F25018ACE2}"/>
              </a:ext>
            </a:extLst>
          </p:cNvPr>
          <p:cNvSpPr txBox="1"/>
          <p:nvPr/>
        </p:nvSpPr>
        <p:spPr>
          <a:xfrm>
            <a:off x="1584745" y="3709898"/>
            <a:ext cx="16227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Seleção do inimigo para o ataque (ou do personagem em caso de uma ação benéfica)</a:t>
            </a:r>
          </a:p>
        </p:txBody>
      </p:sp>
    </p:spTree>
    <p:extLst>
      <p:ext uri="{BB962C8B-B14F-4D97-AF65-F5344CB8AC3E}">
        <p14:creationId xmlns:p14="http://schemas.microsoft.com/office/powerpoint/2010/main" val="3084260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6985EDC-1424-477A-ABF3-D7EB8B590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482" y="2171700"/>
            <a:ext cx="6831093" cy="4554063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Personagem 1</a:t>
            </a:r>
          </a:p>
          <a:p>
            <a:pPr algn="ctr"/>
            <a:r>
              <a:rPr lang="pt-BR" dirty="0"/>
              <a:t>(</a:t>
            </a:r>
            <a:r>
              <a:rPr lang="pt-BR" dirty="0" err="1"/>
              <a:t>Lordael</a:t>
            </a:r>
            <a:r>
              <a:rPr lang="pt-BR" dirty="0"/>
              <a:t>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97358" y="2498502"/>
            <a:ext cx="34450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Recém contratado guerreiro do rei.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Personagem principal da história do jogo, aspirante em batalhas que busca ser um grande guerreiro e ter seu nome reconhecido.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Bons atributos de vida, ataque, defesa e velocidade. Atributo médio de sorte e baixos atributos de ataque mágico e defesa mágica.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4B2102B-32D8-43D0-AB78-D3A376EE2F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33" r="74579"/>
          <a:stretch/>
        </p:blipFill>
        <p:spPr>
          <a:xfrm>
            <a:off x="9425875" y="482600"/>
            <a:ext cx="1394525" cy="136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15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E508D-D69B-411D-94DC-016064A0E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FC673E7-31CB-463E-B7CF-63B8EA87DFDB}"/>
              </a:ext>
            </a:extLst>
          </p:cNvPr>
          <p:cNvSpPr txBox="1"/>
          <p:nvPr/>
        </p:nvSpPr>
        <p:spPr>
          <a:xfrm>
            <a:off x="1397358" y="2498502"/>
            <a:ext cx="34450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</a:t>
            </a:r>
            <a:r>
              <a:rPr lang="pt-BR" dirty="0" err="1"/>
              <a:t>Acanno</a:t>
            </a:r>
            <a:r>
              <a:rPr lang="pt-BR" dirty="0"/>
              <a:t> é um jogo em baseado na história de um soldado do rei que é enviado para uma missão onde encontra um grande perigo que ameaça o mundo. Esse jogo possui sua comunicação através de Libras e seu objetivo é ser divertido ao mesmo tempo que possa poder ensinar a Língua de Sinais aos jogadores.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481E15B-D475-409D-A8AF-F30343826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220" y="1"/>
            <a:ext cx="700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935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(Rato comum)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Rato normal, mas que parece estar bem irritado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Inimigo fraco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0D3FE25-A0D6-4C84-912E-C172CF4B1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662" y="2498502"/>
            <a:ext cx="1989138" cy="309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281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(Galinha </a:t>
            </a:r>
            <a:r>
              <a:rPr lang="pt-BR" dirty="0" err="1"/>
              <a:t>possuida</a:t>
            </a:r>
            <a:r>
              <a:rPr lang="pt-BR" dirty="0"/>
              <a:t>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Galinha que foi controlada por um espírito de fúria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Bom ataque, porém lento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803E6EF-E02A-4F6C-9F56-C48E235C6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303" y="2813601"/>
            <a:ext cx="2593975" cy="2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30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(Morcego)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60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Morcego que está louco por sangue de desavisados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Ataque e defesa relativamente baixos, porém boa velocidade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9C8DEE0-4F75-4E91-9B75-6E95DF199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62" y="2506400"/>
            <a:ext cx="1989138" cy="308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24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(Escorpião)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Escorpião com garras muitíssimo afiadas	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Pouca vida, porém com um ataque bem forte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B9F03F1-38EB-439C-ABFC-F28D54A90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531" y="2498501"/>
            <a:ext cx="2646538" cy="309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0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(Cobra venenosa)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Cobra que não quer nem um pouco ser incomodada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Ataque mediano, porém com bastante vida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8C8DD78-4196-4422-ACCE-DD8EA8C67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016" y="2460401"/>
            <a:ext cx="3154364" cy="309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85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(Aranhinha)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Aranha pequena, porém letal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Pouquíssima vida mas com um ataque poderoso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62C2665-69B0-4E44-87C8-938CBD35A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124" y="2409601"/>
            <a:ext cx="4093751" cy="309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321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A1D5AD-ADED-448F-A75A-1EA8F250940F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Inimigo 1</a:t>
            </a:r>
          </a:p>
          <a:p>
            <a:pPr algn="ctr"/>
            <a:r>
              <a:rPr lang="pt-BR" dirty="0"/>
              <a:t>(Gosma assassina)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D59D0F-5700-495B-AFA5-87B9C31668CE}"/>
              </a:ext>
            </a:extLst>
          </p:cNvPr>
          <p:cNvSpPr txBox="1"/>
          <p:nvPr/>
        </p:nvSpPr>
        <p:spPr>
          <a:xfrm>
            <a:off x="1371600" y="3446843"/>
            <a:ext cx="3445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	Gosma que estava vigiando o cristal da caverna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	Boss – Muitíssima vida e com um ataque bastante forte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D6AD11E-759F-41FC-9F92-E797B0893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303" y="2171700"/>
            <a:ext cx="3154364" cy="372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21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A2BFE-1B40-42E7-810F-7882E3937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150" y="3175000"/>
            <a:ext cx="9537700" cy="50800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Descrição artística</a:t>
            </a:r>
          </a:p>
        </p:txBody>
      </p:sp>
    </p:spTree>
    <p:extLst>
      <p:ext uri="{BB962C8B-B14F-4D97-AF65-F5344CB8AC3E}">
        <p14:creationId xmlns:p14="http://schemas.microsoft.com/office/powerpoint/2010/main" val="1833589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F598283-C2CC-452B-A7B8-38CD2C55E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85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3E868-038C-4988-9B1D-2E528FBB9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600"/>
            <a:ext cx="3855720" cy="2157884"/>
          </a:xfrm>
        </p:spPr>
        <p:txBody>
          <a:bodyPr/>
          <a:lstStyle/>
          <a:p>
            <a:r>
              <a:rPr lang="pt-BR" dirty="0"/>
              <a:t>Arte gráfica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AD1003-ED42-4348-B9F1-497B4256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0" y="1688542"/>
            <a:ext cx="5308600" cy="3011432"/>
          </a:xfrm>
        </p:spPr>
        <p:txBody>
          <a:bodyPr/>
          <a:lstStyle/>
          <a:p>
            <a:pPr algn="just"/>
            <a:r>
              <a:rPr lang="pt-BR" dirty="0"/>
              <a:t>	A atmosfera do jogo segue a ideia de vários lugares diferentes, distintos um do outro, dando a sensação de exploração.</a:t>
            </a:r>
          </a:p>
          <a:p>
            <a:pPr algn="just"/>
            <a:r>
              <a:rPr lang="pt-BR" dirty="0"/>
              <a:t>	O cenário do mundo aberto muda conforme o personagem viaja para outras ilhas, passando a ideia de “mundos diferentes”.</a:t>
            </a:r>
          </a:p>
          <a:p>
            <a:pPr algn="just"/>
            <a:r>
              <a:rPr lang="pt-BR" dirty="0"/>
              <a:t>	A aparência do jogo, junto com a história em si, buscam ajudar no contexto em que o personagem está inserido.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E71ED6-300F-4D35-9F27-BA1AFA4BF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8600" cy="686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49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363183-F633-40FC-B7B0-06FA7BD1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Equipe do Projeto</a:t>
            </a:r>
            <a:br>
              <a:rPr lang="pt-BR" dirty="0"/>
            </a:br>
            <a:r>
              <a:rPr lang="pt-BR" sz="2000" dirty="0"/>
              <a:t>(Professores)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A5BBB27-5BE4-475F-8E48-8E320F94B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067" y="2318199"/>
            <a:ext cx="2987228" cy="298722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4D78E87-4157-4B02-BE22-21E969C21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522" y="2343620"/>
            <a:ext cx="2987227" cy="29872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8C85484-1DC4-4DCB-945D-3CC5279FE4FD}"/>
              </a:ext>
            </a:extLst>
          </p:cNvPr>
          <p:cNvSpPr txBox="1"/>
          <p:nvPr/>
        </p:nvSpPr>
        <p:spPr>
          <a:xfrm>
            <a:off x="2998637" y="5468963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Jucimar</a:t>
            </a:r>
            <a:r>
              <a:rPr lang="pt-BR" dirty="0"/>
              <a:t> Júnior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48B31CF-9074-430D-B907-5D6875273FDF}"/>
              </a:ext>
            </a:extLst>
          </p:cNvPr>
          <p:cNvSpPr txBox="1"/>
          <p:nvPr/>
        </p:nvSpPr>
        <p:spPr>
          <a:xfrm>
            <a:off x="8294741" y="5477284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Almir</a:t>
            </a:r>
          </a:p>
        </p:txBody>
      </p:sp>
    </p:spTree>
    <p:extLst>
      <p:ext uri="{BB962C8B-B14F-4D97-AF65-F5344CB8AC3E}">
        <p14:creationId xmlns:p14="http://schemas.microsoft.com/office/powerpoint/2010/main" val="4062163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02DA6912-79B1-4BB0-8524-D680C2E57CB0}"/>
              </a:ext>
            </a:extLst>
          </p:cNvPr>
          <p:cNvSpPr txBox="1">
            <a:spLocks/>
          </p:cNvSpPr>
          <p:nvPr/>
        </p:nvSpPr>
        <p:spPr>
          <a:xfrm>
            <a:off x="6096000" y="685800"/>
            <a:ext cx="4330700" cy="2157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4000"/>
              </a:lnSpc>
              <a:spcBef>
                <a:spcPct val="0"/>
              </a:spcBef>
              <a:buNone/>
              <a:defRPr sz="4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Efeitos sonoros</a:t>
            </a:r>
          </a:p>
        </p:txBody>
      </p:sp>
      <p:sp>
        <p:nvSpPr>
          <p:cNvPr id="6" name="Espaço Reservado para Texto 3">
            <a:extLst>
              <a:ext uri="{FF2B5EF4-FFF2-40B4-BE49-F238E27FC236}">
                <a16:creationId xmlns:a16="http://schemas.microsoft.com/office/drawing/2014/main" id="{88606139-60CD-4979-8F0B-214B108564BD}"/>
              </a:ext>
            </a:extLst>
          </p:cNvPr>
          <p:cNvSpPr txBox="1">
            <a:spLocks/>
          </p:cNvSpPr>
          <p:nvPr/>
        </p:nvSpPr>
        <p:spPr>
          <a:xfrm>
            <a:off x="6096000" y="2856344"/>
            <a:ext cx="5372100" cy="3747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dirty="0"/>
              <a:t>	Várias ações possuem seus efeitos sonoros como abrir portas e baús, porém os principais efeitos sonoros ficam em cargo das batalhas.</a:t>
            </a:r>
          </a:p>
          <a:p>
            <a:pPr algn="just"/>
            <a:r>
              <a:rPr lang="pt-BR" dirty="0"/>
              <a:t>	Cada golpe, magia e habilidade possuem seus próprios efeitos sonos, dando a ideia de diversidade nas batalhas.</a:t>
            </a:r>
          </a:p>
          <a:p>
            <a:pPr algn="just"/>
            <a:r>
              <a:rPr lang="pt-BR" dirty="0"/>
              <a:t>	A interface também possui seus próprios efeitos sonoros para cada ação selecionada. Tanto a música quanto os efeitos sonoros podem ter seu volume diminuído ou desativados.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56B635B-44FC-4233-AFF0-22CA572A8783}"/>
              </a:ext>
            </a:extLst>
          </p:cNvPr>
          <p:cNvSpPr/>
          <p:nvPr/>
        </p:nvSpPr>
        <p:spPr>
          <a:xfrm>
            <a:off x="-2540" y="2"/>
            <a:ext cx="5308600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A82E7483-AEAF-43CE-A051-84F3227AC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Música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86049A3B-D112-4DC3-8CA2-902FDF160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747656"/>
          </a:xfrm>
        </p:spPr>
        <p:txBody>
          <a:bodyPr>
            <a:norm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	A música do jogo varia de acordo com o contexto em que o jogador está inserido, por exemplo: uma música alegre caso o jogador esteja em um festival, uma música mais pomposa em lugares de alta classe, música misteriosa em calabouços e música épica em grandes batalhas.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	Ela busca emitir ao jogador a sensação que o ambiente transmite, aumentando a imersão.</a:t>
            </a:r>
          </a:p>
        </p:txBody>
      </p:sp>
    </p:spTree>
    <p:extLst>
      <p:ext uri="{BB962C8B-B14F-4D97-AF65-F5344CB8AC3E}">
        <p14:creationId xmlns:p14="http://schemas.microsoft.com/office/powerpoint/2010/main" val="245335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2171E-EB35-4E24-A757-1883566B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7650"/>
            <a:ext cx="9601200" cy="742950"/>
          </a:xfrm>
        </p:spPr>
        <p:txBody>
          <a:bodyPr/>
          <a:lstStyle/>
          <a:p>
            <a:pPr algn="ctr"/>
            <a:r>
              <a:rPr lang="pt-BR" dirty="0"/>
              <a:t>Estilo e Detalhe Técnico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DD6676-8C00-4C1D-A513-39E434C04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276600"/>
            <a:ext cx="4724400" cy="35814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600" dirty="0"/>
              <a:t>	</a:t>
            </a:r>
            <a:r>
              <a:rPr lang="pt-BR" sz="1600" dirty="0" err="1"/>
              <a:t>Acanno</a:t>
            </a:r>
            <a:r>
              <a:rPr lang="pt-BR" sz="1600" dirty="0"/>
              <a:t> foi feito baseado nos jogos de JRPG antigos (década de 80 e 90) seguindo a estética de Pixel Art. Os personagens e os </a:t>
            </a:r>
            <a:r>
              <a:rPr lang="pt-BR" sz="1600" dirty="0" err="1"/>
              <a:t>npcs</a:t>
            </a:r>
            <a:r>
              <a:rPr lang="pt-BR" sz="1600" dirty="0"/>
              <a:t> possuem seus próprios sprites que ajudam nas animações como andar ou atacar.</a:t>
            </a:r>
          </a:p>
          <a:p>
            <a:pPr marL="0" indent="0" algn="just">
              <a:buNone/>
            </a:pPr>
            <a:r>
              <a:rPr lang="pt-BR" sz="1600" dirty="0"/>
              <a:t>	Em alguns ambientes como interiores de casas ou em mundo aberto, o background é apenas um fundo preto (quando o mapa não cobre a tela), porém, em trechos de locais abertos com visão mais lateral, o fundo consiste de uma imagem que busca combinar com o local em que o jogador se insere</a:t>
            </a:r>
          </a:p>
        </p:txBody>
      </p:sp>
      <p:pic>
        <p:nvPicPr>
          <p:cNvPr id="1028" name="Picture 4" descr="Image Placeholder Svg Png Icon Free Download (#148071 ...">
            <a:extLst>
              <a:ext uri="{FF2B5EF4-FFF2-40B4-BE49-F238E27FC236}">
                <a16:creationId xmlns:a16="http://schemas.microsoft.com/office/drawing/2014/main" id="{B3622F5D-B249-4BFB-A297-35697BB32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90600"/>
            <a:ext cx="1724801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hange The Png Icon - Change Color Icon Png Clipart - Full Size ...">
            <a:extLst>
              <a:ext uri="{FF2B5EF4-FFF2-40B4-BE49-F238E27FC236}">
                <a16:creationId xmlns:a16="http://schemas.microsoft.com/office/drawing/2014/main" id="{DAA05BFA-D7F3-475E-A9F4-32B416645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0" y="1003300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F29855BE-08E3-4B17-8B78-A99702E279C3}"/>
              </a:ext>
            </a:extLst>
          </p:cNvPr>
          <p:cNvSpPr txBox="1">
            <a:spLocks/>
          </p:cNvSpPr>
          <p:nvPr/>
        </p:nvSpPr>
        <p:spPr>
          <a:xfrm>
            <a:off x="1549400" y="2286000"/>
            <a:ext cx="4140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pt-BR" b="1" dirty="0"/>
              <a:t>Estética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2BFEBB1A-5D66-4BE1-9991-0822290D13FD}"/>
              </a:ext>
            </a:extLst>
          </p:cNvPr>
          <p:cNvSpPr txBox="1">
            <a:spLocks/>
          </p:cNvSpPr>
          <p:nvPr/>
        </p:nvSpPr>
        <p:spPr>
          <a:xfrm>
            <a:off x="6718300" y="2286000"/>
            <a:ext cx="4140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pt-BR" b="1" dirty="0"/>
              <a:t>Paleta de cores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11641972-91F6-447F-9F76-46394033725C}"/>
              </a:ext>
            </a:extLst>
          </p:cNvPr>
          <p:cNvSpPr txBox="1">
            <a:spLocks/>
          </p:cNvSpPr>
          <p:nvPr/>
        </p:nvSpPr>
        <p:spPr>
          <a:xfrm>
            <a:off x="6426200" y="3251200"/>
            <a:ext cx="47244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Franklin Gothic Book" panose="020B0503020102020204" pitchFamily="34" charset="0"/>
              <a:buNone/>
            </a:pPr>
            <a:r>
              <a:rPr lang="pt-BR" sz="1600" dirty="0"/>
              <a:t>	A paleta de cores foi usada com dois objetivos: diversificar o mundo do jogo e indicar a progressão do jogador.</a:t>
            </a: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pt-BR" sz="1600" dirty="0"/>
              <a:t>	Para diversificar o mundo, cores diferentes foram usadas para criar lugares que se diferem um dos outros e para não cansar o jogador.</a:t>
            </a: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pt-BR" sz="1600" dirty="0"/>
              <a:t>	Para a progressão do jogador, ambientes de cores diferentes foram usados para indicar, junto com os elementos do mapa, o nível em que o jogador se encontra.</a:t>
            </a:r>
          </a:p>
        </p:txBody>
      </p:sp>
    </p:spTree>
    <p:extLst>
      <p:ext uri="{BB962C8B-B14F-4D97-AF65-F5344CB8AC3E}">
        <p14:creationId xmlns:p14="http://schemas.microsoft.com/office/powerpoint/2010/main" val="33266968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2171E-EB35-4E24-A757-1883566B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7650"/>
            <a:ext cx="4343400" cy="742950"/>
          </a:xfrm>
        </p:spPr>
        <p:txBody>
          <a:bodyPr/>
          <a:lstStyle/>
          <a:p>
            <a:pPr algn="ctr"/>
            <a:r>
              <a:rPr lang="pt-BR" dirty="0"/>
              <a:t>Calabouço 1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3DF64E5-FE39-4F0B-A0A8-FF5566730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1" y="938"/>
            <a:ext cx="5994400" cy="6857062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70B2D5CE-BD14-4246-8BC2-E2EBF098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93800"/>
            <a:ext cx="4343400" cy="54165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600" dirty="0"/>
              <a:t>	O primeiro calabouço do jogo. Aqui é onde o jogador tem o seu primeiro desafio. Nesse momento o jogador aprende não só os diferentes tipos de inimigos mas também como atacar e fazer manejo de seus itens, isso enquanto busca a próxima entrada do labirinto.</a:t>
            </a:r>
          </a:p>
          <a:p>
            <a:pPr marL="0" indent="0" algn="just">
              <a:buNone/>
            </a:pPr>
            <a:r>
              <a:rPr lang="pt-BR" sz="1600" dirty="0"/>
              <a:t>	A cada nível que o jogador desce, a dificuldade dos inimigos aumentam, com hordas maiores e predadores ainda mais perigosos, forçando a pensar com mais estratégia nas batalhas.</a:t>
            </a:r>
          </a:p>
          <a:p>
            <a:pPr marL="0" indent="0" algn="just">
              <a:buNone/>
            </a:pPr>
            <a:r>
              <a:rPr lang="pt-BR" sz="1600" dirty="0"/>
              <a:t>	No final do calabouço tem-se um boss que serve como teste final para esse equilíbrio de ataque e cura (com os itens), vencendo-o, a recompensa se encontra logo a frente, o desbloqueio de habilidades mágicas, o que será testado no jogador em futuros calabouços.</a:t>
            </a:r>
          </a:p>
          <a:p>
            <a:pPr marL="0" indent="0" algn="just">
              <a:buNone/>
            </a:pPr>
            <a:r>
              <a:rPr lang="pt-BR" sz="1600" dirty="0"/>
              <a:t>	O tempo de duração do calabouço pode variar dependendo dos caminhos que o jogador tomar e a quantidade de encontros</a:t>
            </a:r>
          </a:p>
        </p:txBody>
      </p:sp>
    </p:spTree>
    <p:extLst>
      <p:ext uri="{BB962C8B-B14F-4D97-AF65-F5344CB8AC3E}">
        <p14:creationId xmlns:p14="http://schemas.microsoft.com/office/powerpoint/2010/main" val="2528912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2171E-EB35-4E24-A757-1883566B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7650"/>
            <a:ext cx="4343400" cy="742950"/>
          </a:xfrm>
        </p:spPr>
        <p:txBody>
          <a:bodyPr/>
          <a:lstStyle/>
          <a:p>
            <a:pPr algn="ctr"/>
            <a:r>
              <a:rPr lang="pt-BR" dirty="0"/>
              <a:t>Calabouço 1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70B2D5CE-BD14-4246-8BC2-E2EBF098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93800"/>
            <a:ext cx="4343400" cy="54165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600" dirty="0"/>
              <a:t>	O primeiro calabouço do jogo. Aqui é onde o jogador tem o seu primeiro desafio. Nesse momento o jogador aprende não só os diferentes tipos de inimigos mas também como atacar e fazer manejo de seus itens, isso enquanto busca a próxima entrada do labirinto.</a:t>
            </a:r>
          </a:p>
          <a:p>
            <a:pPr marL="0" indent="0" algn="just">
              <a:buNone/>
            </a:pPr>
            <a:r>
              <a:rPr lang="pt-BR" sz="1600" dirty="0"/>
              <a:t>	A cada nível que o jogador desce, a dificuldade dos inimigos aumentam, com hordas maiores e predadores ainda mais perigosos, forçando a pensar com mais estratégia nas batalhas.</a:t>
            </a:r>
          </a:p>
          <a:p>
            <a:pPr marL="0" indent="0" algn="just">
              <a:buNone/>
            </a:pPr>
            <a:r>
              <a:rPr lang="pt-BR" sz="1600" dirty="0"/>
              <a:t>	No final do calabouço tem-se um boss que serve como teste final para esse equilíbrio de ataque e cura (com os itens), vencendo-o, a recompensa se encontra logo a frente, o desbloqueio de habilidades mágicas, o que será testado no jogador em futuros calabouços.</a:t>
            </a:r>
          </a:p>
          <a:p>
            <a:pPr marL="0" indent="0" algn="just">
              <a:buNone/>
            </a:pPr>
            <a:r>
              <a:rPr lang="pt-BR" sz="1600" dirty="0"/>
              <a:t>	O tempo de duração do calabouço pode variar dependendo dos caminhos que o jogador tomar e a quantidade de encontros</a:t>
            </a:r>
          </a:p>
          <a:p>
            <a:pPr marL="0" indent="0" algn="just">
              <a:buNone/>
            </a:pPr>
            <a:endParaRPr lang="pt-BR" sz="16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30AC16F-07E7-4F74-97D7-116DDEA0D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230" y="2763"/>
            <a:ext cx="6180770" cy="685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679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2171E-EB35-4E24-A757-1883566B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7650"/>
            <a:ext cx="4343400" cy="742950"/>
          </a:xfrm>
        </p:spPr>
        <p:txBody>
          <a:bodyPr/>
          <a:lstStyle/>
          <a:p>
            <a:pPr algn="ctr"/>
            <a:r>
              <a:rPr lang="pt-BR" dirty="0"/>
              <a:t>Calabouço 1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70B2D5CE-BD14-4246-8BC2-E2EBF098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93800"/>
            <a:ext cx="4343400" cy="54165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600" dirty="0"/>
              <a:t>	O primeiro calabouço do jogo. Aqui é onde o jogador tem o seu primeiro desafio. Nesse momento o jogador aprende não só os diferentes tipos de inimigos mas também como atacar e fazer manejo de seus itens, isso enquanto busca a próxima entrada do labirinto.</a:t>
            </a:r>
          </a:p>
          <a:p>
            <a:pPr marL="0" indent="0" algn="just">
              <a:buNone/>
            </a:pPr>
            <a:r>
              <a:rPr lang="pt-BR" sz="1600" dirty="0"/>
              <a:t>	A cada nível que o jogador desce, a dificuldade dos inimigos aumentam, com hordas maiores e predadores ainda mais perigosos, forçando a pensar com mais estratégia nas batalhas.</a:t>
            </a:r>
          </a:p>
          <a:p>
            <a:pPr marL="0" indent="0" algn="just">
              <a:buNone/>
            </a:pPr>
            <a:r>
              <a:rPr lang="pt-BR" sz="1600" dirty="0"/>
              <a:t>	No final do calabouço tem-se um boss que serve como teste final para esse equilíbrio de ataque e cura (com os itens), vencendo-o, a recompensa se encontra logo a frente, o desbloqueio de habilidades mágicas, o que será testado no jogador em futuros calabouços.</a:t>
            </a:r>
          </a:p>
          <a:p>
            <a:pPr marL="0" indent="0" algn="just">
              <a:buNone/>
            </a:pPr>
            <a:r>
              <a:rPr lang="pt-BR" sz="1600" dirty="0"/>
              <a:t>	O tempo de duração do calabouço pode variar dependendo dos caminhos que o jogador tomar e a quantidade de encontros</a:t>
            </a:r>
          </a:p>
          <a:p>
            <a:pPr marL="0" indent="0" algn="just">
              <a:buNone/>
            </a:pPr>
            <a:endParaRPr lang="pt-BR" sz="16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BFC0896-4ABE-4DFC-8A8B-19CCA4C18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935" y="0"/>
            <a:ext cx="5849065" cy="685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087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2171E-EB35-4E24-A757-1883566B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7650"/>
            <a:ext cx="4343400" cy="742950"/>
          </a:xfrm>
        </p:spPr>
        <p:txBody>
          <a:bodyPr/>
          <a:lstStyle/>
          <a:p>
            <a:pPr algn="ctr"/>
            <a:r>
              <a:rPr lang="pt-BR" dirty="0"/>
              <a:t>Calabouço 1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70B2D5CE-BD14-4246-8BC2-E2EBF098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93800"/>
            <a:ext cx="4343400" cy="54165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600" dirty="0"/>
              <a:t>	O primeiro calabouço do jogo. Aqui é onde o jogador tem o seu primeiro desafio. Nesse momento o jogador aprende não só os diferentes tipos de inimigos mas também como atacar e fazer manejo de seus itens, isso enquanto busca a próxima entrada do labirinto.</a:t>
            </a:r>
          </a:p>
          <a:p>
            <a:pPr marL="0" indent="0" algn="just">
              <a:buNone/>
            </a:pPr>
            <a:r>
              <a:rPr lang="pt-BR" sz="1600" dirty="0"/>
              <a:t>	A cada nível que o jogador desce, a dificuldade dos inimigos aumentam, com hordas maiores e predadores ainda mais perigosos, forçando a pensar com mais estratégia nas batalhas.</a:t>
            </a:r>
          </a:p>
          <a:p>
            <a:pPr marL="0" indent="0" algn="just">
              <a:buNone/>
            </a:pPr>
            <a:r>
              <a:rPr lang="pt-BR" sz="1600" dirty="0"/>
              <a:t>	No final do calabouço tem-se um boss que serve como teste final para esse equilíbrio de ataque e cura (com os itens), vencendo-o, a recompensa se encontra logo a frente, o desbloqueio de habilidades mágicas, o que será testado no jogador em futuros calabouços.</a:t>
            </a:r>
          </a:p>
          <a:p>
            <a:pPr marL="0" indent="0" algn="just">
              <a:buNone/>
            </a:pPr>
            <a:r>
              <a:rPr lang="pt-BR" sz="1600" dirty="0"/>
              <a:t>	O tempo de duração do calabouço pode variar dependendo dos caminhos que o jogador tomar e a quantidade de encontros</a:t>
            </a:r>
          </a:p>
          <a:p>
            <a:pPr marL="0" indent="0" algn="just">
              <a:buNone/>
            </a:pPr>
            <a:endParaRPr lang="pt-BR" sz="16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1E78F54-1386-4165-9805-0B840D3B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230" y="0"/>
            <a:ext cx="6180770" cy="685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1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363183-F633-40FC-B7B0-06FA7BD1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Equipe do Projeto</a:t>
            </a:r>
            <a:endParaRPr lang="pt-BR" sz="20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2FA4EDE-220B-4EC9-9A86-9E22A87CA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349" y="2362635"/>
            <a:ext cx="2913300" cy="29618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496E353-2739-4C93-89D5-B12350EAB04C}"/>
              </a:ext>
            </a:extLst>
          </p:cNvPr>
          <p:cNvSpPr txBox="1"/>
          <p:nvPr/>
        </p:nvSpPr>
        <p:spPr>
          <a:xfrm>
            <a:off x="5249133" y="5330709"/>
            <a:ext cx="1751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Gabriel Barroso</a:t>
            </a:r>
          </a:p>
          <a:p>
            <a:r>
              <a:rPr lang="pt-BR" dirty="0"/>
              <a:t>(desenvolvedor)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FA76FFC-212A-4865-B0AE-840DB23A9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349" y="2177969"/>
            <a:ext cx="2913300" cy="29618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1385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FC22E1-543F-4818-8D16-35834FADE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44019"/>
            <a:ext cx="9601200" cy="730876"/>
          </a:xfrm>
        </p:spPr>
        <p:txBody>
          <a:bodyPr/>
          <a:lstStyle/>
          <a:p>
            <a:pPr algn="ctr"/>
            <a:r>
              <a:rPr lang="pt-BR" dirty="0"/>
              <a:t>Descrição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D26EC1-39EA-4E58-9FB5-BA3C44A19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6676"/>
            <a:ext cx="9601200" cy="3581400"/>
          </a:xfrm>
        </p:spPr>
        <p:txBody>
          <a:bodyPr/>
          <a:lstStyle/>
          <a:p>
            <a:pPr algn="just"/>
            <a:r>
              <a:rPr lang="pt-BR" dirty="0" err="1"/>
              <a:t>Acanno</a:t>
            </a:r>
            <a:r>
              <a:rPr lang="pt-BR" dirty="0"/>
              <a:t> tem sua base em jogos de JRPG das décadas de 80 e 90, com uma arte baseada em pixeis e sprites e apresentando uma história que instiga o jogador a progredir, </a:t>
            </a:r>
            <a:r>
              <a:rPr lang="pt-BR" dirty="0" err="1"/>
              <a:t>Acanno</a:t>
            </a:r>
            <a:r>
              <a:rPr lang="pt-BR" dirty="0"/>
              <a:t> conta com diversos inimigos para batalhar e lugares para explorar, sua comunicação se dá através de caixas de texto e contará com Libras, servindo tanto como um jogo educativo quanto uma ferramenta de inclusão da comunidade surda.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8F54853-32AF-4D09-801F-6015F376AE43}"/>
              </a:ext>
            </a:extLst>
          </p:cNvPr>
          <p:cNvSpPr/>
          <p:nvPr/>
        </p:nvSpPr>
        <p:spPr>
          <a:xfrm>
            <a:off x="708338" y="3429000"/>
            <a:ext cx="11483662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 descr="Smartphone Free Icon">
            <a:extLst>
              <a:ext uri="{FF2B5EF4-FFF2-40B4-BE49-F238E27FC236}">
                <a16:creationId xmlns:a16="http://schemas.microsoft.com/office/drawing/2014/main" id="{D6D89AFF-773B-4296-817E-1E31F8D08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640" y="3935568"/>
            <a:ext cx="1793384" cy="179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dividual, man, people, person icon">
            <a:extLst>
              <a:ext uri="{FF2B5EF4-FFF2-40B4-BE49-F238E27FC236}">
                <a16:creationId xmlns:a16="http://schemas.microsoft.com/office/drawing/2014/main" id="{6C6FCA04-BE9F-40DF-9863-5E5D07262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224" y="3658135"/>
            <a:ext cx="2348250" cy="23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ive Money - Free business icons">
            <a:extLst>
              <a:ext uri="{FF2B5EF4-FFF2-40B4-BE49-F238E27FC236}">
                <a16:creationId xmlns:a16="http://schemas.microsoft.com/office/drawing/2014/main" id="{7CD706D0-58FE-4E04-9679-27E94D5876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833" y1="31270" x2="51083" y2="23016"/>
                        <a14:foregroundMark x1="51083" y1="23016" x2="51167" y2="22857"/>
                        <a14:foregroundMark x1="62750" y1="24127" x2="60417" y2="25714"/>
                        <a14:backgroundMark x1="46750" y1="75873" x2="55917" y2="84127"/>
                        <a14:backgroundMark x1="55917" y1="84127" x2="58500" y2="84444"/>
                        <a14:backgroundMark x1="45833" y1="80794" x2="43500" y2="73810"/>
                        <a14:backgroundMark x1="43500" y1="73810" x2="45917" y2="67143"/>
                        <a14:backgroundMark x1="45917" y1="67143" x2="52083" y2="66667"/>
                        <a14:backgroundMark x1="52083" y1="66667" x2="61500" y2="71270"/>
                        <a14:backgroundMark x1="61500" y1="71270" x2="65167" y2="76349"/>
                        <a14:backgroundMark x1="65167" y1="76349" x2="57917" y2="80317"/>
                        <a14:backgroundMark x1="57917" y1="80317" x2="48417" y2="79683"/>
                        <a14:backgroundMark x1="48417" y1="79683" x2="50500" y2="69206"/>
                        <a14:backgroundMark x1="50500" y1="69206" x2="58000" y2="68254"/>
                        <a14:backgroundMark x1="58000" y1="68254" x2="75750" y2="75397"/>
                        <a14:backgroundMark x1="75750" y1="75397" x2="79917" y2="79524"/>
                        <a14:backgroundMark x1="79917" y1="79524" x2="72583" y2="84286"/>
                        <a14:backgroundMark x1="72583" y1="84286" x2="44583" y2="78413"/>
                        <a14:backgroundMark x1="44583" y1="78413" x2="47083" y2="71111"/>
                        <a14:backgroundMark x1="47083" y1="71111" x2="53000" y2="70000"/>
                        <a14:backgroundMark x1="53000" y1="70000" x2="58417" y2="70159"/>
                        <a14:backgroundMark x1="58417" y1="70159" x2="54667" y2="79683"/>
                        <a14:backgroundMark x1="54667" y1="79683" x2="37833" y2="80000"/>
                        <a14:backgroundMark x1="37833" y1="80000" x2="34250" y2="76032"/>
                        <a14:backgroundMark x1="34250" y1="76032" x2="37750" y2="71270"/>
                        <a14:backgroundMark x1="37750" y1="71270" x2="55000" y2="67937"/>
                        <a14:backgroundMark x1="55000" y1="67937" x2="60250" y2="70000"/>
                        <a14:backgroundMark x1="60250" y1="70000" x2="61083" y2="78730"/>
                        <a14:backgroundMark x1="61083" y1="78730" x2="54750" y2="81905"/>
                        <a14:backgroundMark x1="54750" y1="81905" x2="40583" y2="78095"/>
                        <a14:backgroundMark x1="40583" y1="78095" x2="36583" y2="73968"/>
                        <a14:backgroundMark x1="36583" y1="73968" x2="43083" y2="68571"/>
                        <a14:backgroundMark x1="43083" y1="68571" x2="69583" y2="73333"/>
                        <a14:backgroundMark x1="69583" y1="73333" x2="55833" y2="78730"/>
                        <a14:backgroundMark x1="55833" y1="78730" x2="44417" y2="75079"/>
                        <a14:backgroundMark x1="44417" y1="75079" x2="61500" y2="73333"/>
                        <a14:backgroundMark x1="61500" y1="73333" x2="79417" y2="79841"/>
                        <a14:backgroundMark x1="79417" y1="79841" x2="61583" y2="80952"/>
                        <a14:backgroundMark x1="61583" y1="80952" x2="54167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901" t="4286" r="23534" b="39624"/>
          <a:stretch/>
        </p:blipFill>
        <p:spPr bwMode="auto">
          <a:xfrm>
            <a:off x="8593358" y="3912562"/>
            <a:ext cx="1838148" cy="183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67ECC6D-486B-482A-86EE-4E33CFD7E2AD}"/>
              </a:ext>
            </a:extLst>
          </p:cNvPr>
          <p:cNvSpPr txBox="1"/>
          <p:nvPr/>
        </p:nvSpPr>
        <p:spPr>
          <a:xfrm>
            <a:off x="2274402" y="5771881"/>
            <a:ext cx="1307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Plataforma:</a:t>
            </a:r>
          </a:p>
          <a:p>
            <a:pPr algn="ctr"/>
            <a:r>
              <a:rPr lang="pt-BR" dirty="0"/>
              <a:t>Mobile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353CCD6-C823-469E-A7DF-C6E20B509006}"/>
              </a:ext>
            </a:extLst>
          </p:cNvPr>
          <p:cNvSpPr txBox="1"/>
          <p:nvPr/>
        </p:nvSpPr>
        <p:spPr>
          <a:xfrm>
            <a:off x="5093704" y="5771880"/>
            <a:ext cx="2157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Faixa etária: (ESRB):</a:t>
            </a:r>
          </a:p>
          <a:p>
            <a:pPr algn="ctr"/>
            <a:r>
              <a:rPr lang="pt-BR" dirty="0" err="1"/>
              <a:t>Everyone</a:t>
            </a:r>
            <a:r>
              <a:rPr lang="pt-BR" dirty="0"/>
              <a:t> 10+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E5BC388-5340-4BB8-843D-B54FEF786543}"/>
              </a:ext>
            </a:extLst>
          </p:cNvPr>
          <p:cNvSpPr txBox="1"/>
          <p:nvPr/>
        </p:nvSpPr>
        <p:spPr>
          <a:xfrm>
            <a:off x="8652428" y="5771879"/>
            <a:ext cx="1711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Monetização:</a:t>
            </a:r>
          </a:p>
          <a:p>
            <a:pPr algn="ctr"/>
            <a:r>
              <a:rPr lang="pt-BR" dirty="0"/>
              <a:t>Compra do jogo</a:t>
            </a:r>
          </a:p>
        </p:txBody>
      </p:sp>
    </p:spTree>
    <p:extLst>
      <p:ext uri="{BB962C8B-B14F-4D97-AF65-F5344CB8AC3E}">
        <p14:creationId xmlns:p14="http://schemas.microsoft.com/office/powerpoint/2010/main" val="2439717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173ACF-F94F-4EB1-80EB-5F5350AC6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890" y="685800"/>
            <a:ext cx="9601200" cy="1485900"/>
          </a:xfrm>
        </p:spPr>
        <p:txBody>
          <a:bodyPr/>
          <a:lstStyle/>
          <a:p>
            <a:pPr algn="ctr"/>
            <a:r>
              <a:rPr lang="pt-BR" dirty="0"/>
              <a:t>Mecânicas Principais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1F5EE98-6D70-42B6-BF93-819239231F79}"/>
              </a:ext>
            </a:extLst>
          </p:cNvPr>
          <p:cNvSpPr/>
          <p:nvPr/>
        </p:nvSpPr>
        <p:spPr>
          <a:xfrm>
            <a:off x="712270" y="2612571"/>
            <a:ext cx="5729220" cy="42454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FC2EF60-56FA-4F92-B614-05FA42CFADB4}"/>
              </a:ext>
            </a:extLst>
          </p:cNvPr>
          <p:cNvSpPr/>
          <p:nvPr/>
        </p:nvSpPr>
        <p:spPr>
          <a:xfrm>
            <a:off x="6441490" y="2612570"/>
            <a:ext cx="5750510" cy="42454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3679C76-E012-4453-BF72-B20ED1207A6C}"/>
              </a:ext>
            </a:extLst>
          </p:cNvPr>
          <p:cNvSpPr txBox="1"/>
          <p:nvPr/>
        </p:nvSpPr>
        <p:spPr>
          <a:xfrm>
            <a:off x="4569824" y="1617703"/>
            <a:ext cx="3743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As mecânicas são divididas em dois: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68B509-B973-4379-ACED-EB266091F938}"/>
              </a:ext>
            </a:extLst>
          </p:cNvPr>
          <p:cNvSpPr txBox="1"/>
          <p:nvPr/>
        </p:nvSpPr>
        <p:spPr>
          <a:xfrm>
            <a:off x="1420808" y="4273619"/>
            <a:ext cx="43121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/>
              <a:t>Mundo aberto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3783F6-D1D1-4C91-A155-EADC8BDB0711}"/>
              </a:ext>
            </a:extLst>
          </p:cNvPr>
          <p:cNvSpPr txBox="1"/>
          <p:nvPr/>
        </p:nvSpPr>
        <p:spPr>
          <a:xfrm>
            <a:off x="7912674" y="4273619"/>
            <a:ext cx="28081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</a:rPr>
              <a:t>Combate</a:t>
            </a:r>
          </a:p>
        </p:txBody>
      </p:sp>
    </p:spTree>
    <p:extLst>
      <p:ext uri="{BB962C8B-B14F-4D97-AF65-F5344CB8AC3E}">
        <p14:creationId xmlns:p14="http://schemas.microsoft.com/office/powerpoint/2010/main" val="274135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BCEED02-E84E-4712-B8F3-F97E18B8FDF5}"/>
              </a:ext>
            </a:extLst>
          </p:cNvPr>
          <p:cNvSpPr/>
          <p:nvPr/>
        </p:nvSpPr>
        <p:spPr>
          <a:xfrm>
            <a:off x="712270" y="0"/>
            <a:ext cx="11479730" cy="6857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5BA4AC00-DDB0-4271-95B9-5BBCC91E3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pt-BR" dirty="0"/>
              <a:t>Mundo aberto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4090CC5-FB28-45F4-9C4B-54D83A737759}"/>
              </a:ext>
            </a:extLst>
          </p:cNvPr>
          <p:cNvSpPr txBox="1"/>
          <p:nvPr/>
        </p:nvSpPr>
        <p:spPr>
          <a:xfrm>
            <a:off x="1371600" y="1560209"/>
            <a:ext cx="944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Movimentação: personagem pode ir para diversos lugares.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Interação: Pode-se interagir com outros bonecos, objetos e segredos no mapa.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Menu: Poder usar itens, habilidades e trocar a posição dos personagens.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A381A30-B03B-403A-8178-F0A973420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22"/>
          <a:stretch/>
        </p:blipFill>
        <p:spPr>
          <a:xfrm>
            <a:off x="712270" y="3820463"/>
            <a:ext cx="11479730" cy="303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85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653178-F905-4827-8DB1-BE3A09C4331E}"/>
              </a:ext>
            </a:extLst>
          </p:cNvPr>
          <p:cNvSpPr/>
          <p:nvPr/>
        </p:nvSpPr>
        <p:spPr>
          <a:xfrm>
            <a:off x="711200" y="0"/>
            <a:ext cx="11480800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F4D2BB8-3732-4950-8E90-773B812CB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Combate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B4A7D767-6757-4B76-91D6-437598936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2120"/>
            <a:ext cx="9601200" cy="3581400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Fugir: escapar de uma batalha</a:t>
            </a:r>
          </a:p>
          <a:p>
            <a:r>
              <a:rPr lang="pt-BR" dirty="0">
                <a:solidFill>
                  <a:schemeClr val="bg1"/>
                </a:solidFill>
              </a:rPr>
              <a:t>Lutar: desafiar os inimigos para derrota-los</a:t>
            </a:r>
          </a:p>
          <a:p>
            <a:pPr lvl="1"/>
            <a:r>
              <a:rPr lang="pt-BR" dirty="0">
                <a:solidFill>
                  <a:schemeClr val="bg1"/>
                </a:solidFill>
              </a:rPr>
              <a:t>Utilização de ataques normais ou habilidades dos personagens.</a:t>
            </a:r>
          </a:p>
          <a:p>
            <a:pPr lvl="1"/>
            <a:r>
              <a:rPr lang="pt-BR" dirty="0">
                <a:solidFill>
                  <a:schemeClr val="bg1"/>
                </a:solidFill>
              </a:rPr>
              <a:t>Uso de itens durante a batalha.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7B8A1DA-CB0F-4320-83BE-7508F48C6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70" y="3569041"/>
            <a:ext cx="11479730" cy="32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6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4287DD18-85C6-4737-AFDC-10938041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271" y="468085"/>
            <a:ext cx="6271986" cy="1012372"/>
          </a:xfrm>
        </p:spPr>
        <p:txBody>
          <a:bodyPr/>
          <a:lstStyle/>
          <a:p>
            <a:r>
              <a:rPr lang="pt-BR" dirty="0"/>
              <a:t>Diferenciais</a:t>
            </a:r>
          </a:p>
        </p:txBody>
      </p:sp>
      <p:sp>
        <p:nvSpPr>
          <p:cNvPr id="6" name="Espaço Reservado para Texto 3">
            <a:extLst>
              <a:ext uri="{FF2B5EF4-FFF2-40B4-BE49-F238E27FC236}">
                <a16:creationId xmlns:a16="http://schemas.microsoft.com/office/drawing/2014/main" id="{1981290D-29FA-4E57-AE7C-27B71E5B2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73271" y="1480458"/>
            <a:ext cx="6271986" cy="513805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/>
              <a:t>Fácil acesso</a:t>
            </a:r>
            <a:r>
              <a:rPr lang="pt-BR" sz="2000" b="1" i="1" dirty="0"/>
              <a:t>	</a:t>
            </a:r>
          </a:p>
          <a:p>
            <a:pPr algn="just"/>
            <a:r>
              <a:rPr lang="pt-BR" sz="2000" b="1" i="1" dirty="0"/>
              <a:t>	</a:t>
            </a:r>
            <a:r>
              <a:rPr lang="pt-BR" sz="1600" i="0" dirty="0"/>
              <a:t>Por ser um jogo destinado a mobile, esse jogo tem grande portabilidade, muitos possuem acesso a celulares e, por ser um jogo simples, seu desempenho não seria afetado por celulares menos potentes.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/>
              <a:t>Nostalgia</a:t>
            </a:r>
            <a:r>
              <a:rPr lang="pt-BR" sz="2000" b="1" i="1" dirty="0"/>
              <a:t>	</a:t>
            </a:r>
          </a:p>
          <a:p>
            <a:pPr algn="just"/>
            <a:r>
              <a:rPr lang="pt-BR" sz="2000" b="1" i="1" dirty="0"/>
              <a:t>	</a:t>
            </a:r>
            <a:r>
              <a:rPr lang="pt-BR" dirty="0" err="1"/>
              <a:t>Acanno</a:t>
            </a:r>
            <a:r>
              <a:rPr lang="pt-BR" dirty="0"/>
              <a:t> é inspirado nos </a:t>
            </a:r>
            <a:r>
              <a:rPr lang="pt-BR" dirty="0" err="1"/>
              <a:t>JRPGs</a:t>
            </a:r>
            <a:r>
              <a:rPr lang="pt-BR" dirty="0"/>
              <a:t> antigos, com todas as suas mecânicas trazidas desses jogos e incorporadas aos celulares, isso revigora a sensação de nostalgia em certos usuários que experimentaram jogos como Final </a:t>
            </a:r>
            <a:r>
              <a:rPr lang="pt-BR" dirty="0" err="1"/>
              <a:t>Fantasy</a:t>
            </a:r>
            <a:r>
              <a:rPr lang="pt-BR" dirty="0"/>
              <a:t>, </a:t>
            </a:r>
            <a:r>
              <a:rPr lang="pt-BR" dirty="0" err="1"/>
              <a:t>Chrono</a:t>
            </a:r>
            <a:r>
              <a:rPr lang="pt-BR" dirty="0"/>
              <a:t> Trigger. </a:t>
            </a:r>
            <a:endParaRPr lang="pt-BR" sz="1600" i="0" dirty="0"/>
          </a:p>
        </p:txBody>
      </p:sp>
      <p:pic>
        <p:nvPicPr>
          <p:cNvPr id="4098" name="Picture 2" descr="Download premium photo of Woman playing on her smartphone 1209081 ...">
            <a:extLst>
              <a:ext uri="{FF2B5EF4-FFF2-40B4-BE49-F238E27FC236}">
                <a16:creationId xmlns:a16="http://schemas.microsoft.com/office/drawing/2014/main" id="{2F32FF55-47FF-483C-B4B4-EDE6FF1EF8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9"/>
          <a:stretch/>
        </p:blipFill>
        <p:spPr bwMode="auto">
          <a:xfrm>
            <a:off x="0" y="0"/>
            <a:ext cx="52977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720501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ortar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ortar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rta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TM10001105[[fn=Corte]]</Template>
  <TotalTime>1804</TotalTime>
  <Words>1957</Words>
  <Application>Microsoft Office PowerPoint</Application>
  <PresentationFormat>Widescreen</PresentationFormat>
  <Paragraphs>180</Paragraphs>
  <Slides>35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38" baseType="lpstr">
      <vt:lpstr>Arial</vt:lpstr>
      <vt:lpstr>Franklin Gothic Book</vt:lpstr>
      <vt:lpstr>Cortar</vt:lpstr>
      <vt:lpstr>VISÃO DE CONCEITO</vt:lpstr>
      <vt:lpstr>Resumo</vt:lpstr>
      <vt:lpstr>Equipe do Projeto (Professores)</vt:lpstr>
      <vt:lpstr>Equipe do Projeto</vt:lpstr>
      <vt:lpstr>Descrição do projeto</vt:lpstr>
      <vt:lpstr>Mecânicas Principais</vt:lpstr>
      <vt:lpstr>Mundo aberto</vt:lpstr>
      <vt:lpstr>Combate</vt:lpstr>
      <vt:lpstr>Diferenciais</vt:lpstr>
      <vt:lpstr>Diferenciais</vt:lpstr>
      <vt:lpstr>Referências</vt:lpstr>
      <vt:lpstr>Mecânicias</vt:lpstr>
      <vt:lpstr>Mundo do jogo</vt:lpstr>
      <vt:lpstr>Controles</vt:lpstr>
      <vt:lpstr>Controles</vt:lpstr>
      <vt:lpstr>Controles</vt:lpstr>
      <vt:lpstr>Controles</vt:lpstr>
      <vt:lpstr>Controles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Descrição artística</vt:lpstr>
      <vt:lpstr>Apresentação do PowerPoint</vt:lpstr>
      <vt:lpstr>Arte gráfica</vt:lpstr>
      <vt:lpstr>Música</vt:lpstr>
      <vt:lpstr>Estilo e Detalhe Técnico</vt:lpstr>
      <vt:lpstr>Calabouço 1</vt:lpstr>
      <vt:lpstr>Calabouço 1</vt:lpstr>
      <vt:lpstr>Calabouço 1</vt:lpstr>
      <vt:lpstr>Calabouço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VISÃO DE CONCEITO</dc:title>
  <dc:creator>gabriel barroso</dc:creator>
  <cp:lastModifiedBy>gabriel barroso</cp:lastModifiedBy>
  <cp:revision>35</cp:revision>
  <dcterms:created xsi:type="dcterms:W3CDTF">2020-06-24T18:50:53Z</dcterms:created>
  <dcterms:modified xsi:type="dcterms:W3CDTF">2020-07-01T15:07:12Z</dcterms:modified>
</cp:coreProperties>
</file>

<file path=docProps/thumbnail.jpeg>
</file>